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8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752475" y="744538"/>
            <a:ext cx="10674350" cy="5349875"/>
            <a:chOff x="752858" y="744469"/>
            <a:chExt cx="10674117" cy="5349671"/>
          </a:xfrm>
        </p:grpSpPr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>
                <a:cxn ang="0">
                  <a:pos x="8761" y="0"/>
                </a:cxn>
                <a:cxn ang="0">
                  <a:pos x="10000" y="0"/>
                </a:cxn>
                <a:cxn ang="0">
                  <a:pos x="10000" y="10000"/>
                </a:cxn>
                <a:cxn ang="0">
                  <a:pos x="0" y="10000"/>
                </a:cxn>
                <a:cxn ang="0">
                  <a:pos x="0" y="9126"/>
                </a:cxn>
                <a:cxn ang="0">
                  <a:pos x="8761" y="9127"/>
                </a:cxn>
                <a:cxn ang="0">
                  <a:pos x="8761" y="0"/>
                </a:cxn>
              </a:cxnLst>
              <a:rect l="0" t="0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>
                <a:cxn ang="0">
                  <a:pos x="8763" y="0"/>
                </a:cxn>
                <a:cxn ang="0">
                  <a:pos x="10002" y="0"/>
                </a:cxn>
                <a:cxn ang="0">
                  <a:pos x="10002" y="10000"/>
                </a:cxn>
                <a:cxn ang="0">
                  <a:pos x="2" y="10000"/>
                </a:cxn>
                <a:cxn ang="0">
                  <a:pos x="0" y="9125"/>
                </a:cxn>
                <a:cxn ang="0">
                  <a:pos x="8763" y="9128"/>
                </a:cxn>
                <a:cxn ang="0">
                  <a:pos x="8763" y="0"/>
                </a:cxn>
              </a:cxnLst>
              <a:rect l="0" t="0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752475" y="6453188"/>
            <a:ext cx="1608138" cy="404812"/>
          </a:xfrm>
        </p:spPr>
        <p:txBody>
          <a:bodyPr/>
          <a:lstStyle>
            <a:lvl1pPr>
              <a:defRPr baseline="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ABE71FB-9658-4D3F-9464-CF0EAD7A31E5}" type="datetimeFigureOut">
              <a:rPr lang="ru-RU"/>
              <a:pPr>
                <a:defRPr/>
              </a:pPr>
              <a:t>07.05.2020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450" y="6453188"/>
            <a:ext cx="7023100" cy="404812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1388" y="6453188"/>
            <a:ext cx="1595437" cy="404812"/>
          </a:xfrm>
        </p:spPr>
        <p:txBody>
          <a:bodyPr/>
          <a:lstStyle>
            <a:lvl1pPr>
              <a:defRPr baseline="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B3B4DEC-EEAB-4F68-8DB7-CFECC2FD69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044D3-AEA0-4609-ADCE-142B0FAA519A}" type="datetimeFigureOut">
              <a:rPr lang="ru-RU"/>
              <a:pPr>
                <a:defRPr/>
              </a:pPr>
              <a:t>07.05.2020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9086C-676B-4F5F-9933-49C4FBD8B9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6D7DE5-0996-462A-9108-D3A9EDCC394D}" type="datetimeFigureOut">
              <a:rPr lang="ru-RU"/>
              <a:pPr>
                <a:defRPr/>
              </a:pPr>
              <a:t>07.05.2020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3C9FF-1AF1-404A-B8AD-BFA8F0F9FC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641D93-DC2F-402F-A00B-F739B6E62BA9}" type="datetimeFigureOut">
              <a:rPr lang="ru-RU"/>
              <a:pPr>
                <a:defRPr/>
              </a:pPr>
              <a:t>07.05.2020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4FF63-517C-4317-B601-0181634EE3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/>
          </p:cNvSpPr>
          <p:nvPr/>
        </p:nvSpPr>
        <p:spPr bwMode="auto">
          <a:xfrm>
            <a:off x="8151813" y="1685925"/>
            <a:ext cx="3275012" cy="4408488"/>
          </a:xfrm>
          <a:custGeom>
            <a:avLst/>
            <a:gdLst>
              <a:gd name="T0" fmla="*/ 0 w 4125"/>
              <a:gd name="T1" fmla="*/ 0 h 5554"/>
              <a:gd name="T2" fmla="*/ 4125 w 4125"/>
              <a:gd name="T3" fmla="*/ 5554 h 5554"/>
            </a:gdLst>
            <a:ahLst/>
            <a:cxnLst>
              <a:cxn ang="0">
                <a:pos x="3614" y="0"/>
              </a:cxn>
              <a:cxn ang="0">
                <a:pos x="4125" y="0"/>
              </a:cxn>
              <a:cxn ang="0">
                <a:pos x="4125" y="5554"/>
              </a:cxn>
              <a:cxn ang="0">
                <a:pos x="0" y="5554"/>
              </a:cxn>
              <a:cxn ang="0">
                <a:pos x="0" y="5074"/>
              </a:cxn>
              <a:cxn ang="0">
                <a:pos x="3614" y="5074"/>
              </a:cxn>
              <a:cxn ang="0">
                <a:pos x="3614" y="0"/>
              </a:cxn>
            </a:cxnLst>
            <a:rect l="T0" t="T1" r="T2" b="T3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738188" y="6453188"/>
            <a:ext cx="1622425" cy="404812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F2B219D-EC44-4C8F-89EA-A5A2DFA3A319}" type="datetimeFigureOut">
              <a:rPr lang="ru-RU"/>
              <a:pPr>
                <a:defRPr/>
              </a:pPr>
              <a:t>07.05.2020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450" y="6453188"/>
            <a:ext cx="7023100" cy="404812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1388" y="6453188"/>
            <a:ext cx="1595437" cy="404812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93BDD03-88B4-4C70-B6F8-12F1554C96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A7CF0-5462-44CF-A120-0E20B622F21A}" type="datetimeFigureOut">
              <a:rPr lang="ru-RU"/>
              <a:pPr>
                <a:defRPr/>
              </a:pPr>
              <a:t>07.05.2020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DCB990-058B-4D02-A0C2-C5C34A7FA2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783D9-904F-4E50-A591-18A7B87A5E3B}" type="datetimeFigureOut">
              <a:rPr lang="ru-RU"/>
              <a:pPr>
                <a:defRPr/>
              </a:pPr>
              <a:t>07.05.2020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94136-80AA-4C5A-9D3B-D33E39CCB8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57524F-33A2-4C27-B6C1-6B3EA5487C94}" type="datetimeFigureOut">
              <a:rPr lang="ru-RU"/>
              <a:pPr>
                <a:defRPr/>
              </a:pPr>
              <a:t>07.05.2020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37E8CB-CD07-4BCB-B80F-0FC3E2D0B7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04C34C-355B-45C0-ABC8-F4FF953DC020}" type="datetimeFigureOut">
              <a:rPr lang="ru-RU"/>
              <a:pPr>
                <a:defRPr/>
              </a:pPr>
              <a:t>07.05.2020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0DB55-8783-4261-9EF9-76DE5195D5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0"/>
            <a:ext cx="530383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/>
          <p:cNvSpPr/>
          <p:nvPr/>
        </p:nvSpPr>
        <p:spPr>
          <a:xfrm>
            <a:off x="5303838" y="0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188"/>
            <a:ext cx="1204913" cy="404812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6547760-9818-468B-AAD1-DA39823785D9}" type="datetimeFigureOut">
              <a:rPr lang="ru-RU"/>
              <a:pPr>
                <a:defRPr/>
              </a:pPr>
              <a:t>07.05.2020</a:t>
            </a:fld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6625" y="6453188"/>
            <a:ext cx="2373313" cy="40481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775" y="6453188"/>
            <a:ext cx="1595438" cy="404812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38B27983-AB14-4DFA-B666-D4DFFE0940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0"/>
            <a:ext cx="530383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/>
          <p:cNvSpPr/>
          <p:nvPr/>
        </p:nvSpPr>
        <p:spPr>
          <a:xfrm>
            <a:off x="5303838" y="0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rtlCol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188"/>
            <a:ext cx="1204913" cy="404812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AAF4070-19F6-4F41-B83B-566BE636E494}" type="datetimeFigureOut">
              <a:rPr lang="ru-RU"/>
              <a:pPr>
                <a:defRPr/>
              </a:pPr>
              <a:t>07.05.2020</a:t>
            </a:fld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6625" y="6453188"/>
            <a:ext cx="2373313" cy="40481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775" y="6453188"/>
            <a:ext cx="1595438" cy="404812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5DCDF4C-537E-4B60-A27F-3F9334DDA9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371600" y="685800"/>
            <a:ext cx="96012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371600" y="2286000"/>
            <a:ext cx="96012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188"/>
            <a:ext cx="1204913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E95E7024-746B-4DE7-BBE5-79A4F8759FFE}" type="datetimeFigureOut">
              <a:rPr lang="ru-RU"/>
              <a:pPr>
                <a:defRPr/>
              </a:pPr>
              <a:t>07.05.2020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4013" y="6453188"/>
            <a:ext cx="6280150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aseline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613" y="6453188"/>
            <a:ext cx="1597025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061A5826-C487-4205-9C19-36A7678E64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477838" y="0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3" r:id="rId2"/>
    <p:sldLayoutId id="2147483685" r:id="rId3"/>
    <p:sldLayoutId id="2147483682" r:id="rId4"/>
    <p:sldLayoutId id="2147483681" r:id="rId5"/>
    <p:sldLayoutId id="2147483680" r:id="rId6"/>
    <p:sldLayoutId id="2147483679" r:id="rId7"/>
    <p:sldLayoutId id="2147483686" r:id="rId8"/>
    <p:sldLayoutId id="2147483687" r:id="rId9"/>
    <p:sldLayoutId id="2147483678" r:id="rId10"/>
    <p:sldLayoutId id="2147483677" r:id="rId11"/>
  </p:sldLayoutIdLst>
  <p:txStyles>
    <p:titleStyle>
      <a:lvl1pPr algn="l" rtl="0" fontAlgn="base">
        <a:lnSpc>
          <a:spcPct val="89000"/>
        </a:lnSpc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89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Book" pitchFamily="34" charset="0"/>
        </a:defRPr>
      </a:lvl2pPr>
      <a:lvl3pPr algn="l" rtl="0" fontAlgn="base">
        <a:lnSpc>
          <a:spcPct val="89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Book" pitchFamily="34" charset="0"/>
        </a:defRPr>
      </a:lvl3pPr>
      <a:lvl4pPr algn="l" rtl="0" fontAlgn="base">
        <a:lnSpc>
          <a:spcPct val="89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Book" pitchFamily="34" charset="0"/>
        </a:defRPr>
      </a:lvl4pPr>
      <a:lvl5pPr algn="l" rtl="0" fontAlgn="base">
        <a:lnSpc>
          <a:spcPct val="89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Book" pitchFamily="34" charset="0"/>
        </a:defRPr>
      </a:lvl5pPr>
      <a:lvl6pPr marL="457200" algn="l" rtl="0" fontAlgn="base">
        <a:lnSpc>
          <a:spcPct val="89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Book" pitchFamily="34" charset="0"/>
        </a:defRPr>
      </a:lvl6pPr>
      <a:lvl7pPr marL="914400" algn="l" rtl="0" fontAlgn="base">
        <a:lnSpc>
          <a:spcPct val="89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Book" pitchFamily="34" charset="0"/>
        </a:defRPr>
      </a:lvl7pPr>
      <a:lvl8pPr marL="1371600" algn="l" rtl="0" fontAlgn="base">
        <a:lnSpc>
          <a:spcPct val="89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Book" pitchFamily="34" charset="0"/>
        </a:defRPr>
      </a:lvl8pPr>
      <a:lvl9pPr marL="1828800" algn="l" rtl="0" fontAlgn="base">
        <a:lnSpc>
          <a:spcPct val="89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Book" pitchFamily="34" charset="0"/>
        </a:defRPr>
      </a:lvl9pPr>
    </p:titleStyle>
    <p:bodyStyle>
      <a:lvl1pPr marL="382588" indent="-382588" algn="l" rtl="0" fontAlgn="base">
        <a:lnSpc>
          <a:spcPct val="94000"/>
        </a:lnSpc>
        <a:spcBef>
          <a:spcPts val="1000"/>
        </a:spcBef>
        <a:spcAft>
          <a:spcPts val="200"/>
        </a:spcAft>
        <a:buFont typeface="Franklin Gothic Book" pitchFamily="34" charset="0"/>
        <a:buChar char="■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2588" algn="l" rtl="0" fontAlgn="base">
        <a:lnSpc>
          <a:spcPct val="94000"/>
        </a:lnSpc>
        <a:spcBef>
          <a:spcPts val="500"/>
        </a:spcBef>
        <a:spcAft>
          <a:spcPts val="200"/>
        </a:spcAft>
        <a:buFont typeface="Franklin Gothic Book" pitchFamily="34" charset="0"/>
        <a:buChar char="–"/>
        <a:defRPr sz="2000" i="1" kern="120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2588" algn="l" rtl="0" fontAlgn="base">
        <a:lnSpc>
          <a:spcPct val="94000"/>
        </a:lnSpc>
        <a:spcBef>
          <a:spcPts val="500"/>
        </a:spcBef>
        <a:spcAft>
          <a:spcPts val="200"/>
        </a:spcAft>
        <a:buFont typeface="Franklin Gothic Book" pitchFamily="34" charset="0"/>
        <a:buChar char="■"/>
        <a:defRPr kern="120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2588" algn="l" rtl="0" fontAlgn="base">
        <a:lnSpc>
          <a:spcPct val="94000"/>
        </a:lnSpc>
        <a:spcBef>
          <a:spcPts val="500"/>
        </a:spcBef>
        <a:spcAft>
          <a:spcPts val="200"/>
        </a:spcAft>
        <a:buFont typeface="Franklin Gothic Book" pitchFamily="34" charset="0"/>
        <a:buChar char="–"/>
        <a:defRPr i="1" kern="120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2588" algn="l" rtl="0" fontAlgn="base">
        <a:lnSpc>
          <a:spcPct val="94000"/>
        </a:lnSpc>
        <a:spcBef>
          <a:spcPts val="500"/>
        </a:spcBef>
        <a:spcAft>
          <a:spcPts val="200"/>
        </a:spcAft>
        <a:buFont typeface="Franklin Gothic Book" pitchFamily="34" charset="0"/>
        <a:buChar char="■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youtu.be/wJcwxVU17YE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youtu.be/ucAGfi006_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youtu.be/-F1cU40Af1o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youtu.be/HXgdL2o4dqo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yG25otHpPXw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youtu.be/nUSqks464E4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73263" y="1365250"/>
            <a:ext cx="8361362" cy="2097088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РАССКАЖИТЕ ДЕТЯМ О ВОЙНЕ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65313" y="3544888"/>
            <a:ext cx="3770312" cy="242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>
          <a:xfrm>
            <a:off x="1371600" y="236538"/>
            <a:ext cx="9601200" cy="1485900"/>
          </a:xfrm>
        </p:spPr>
        <p:txBody>
          <a:bodyPr/>
          <a:lstStyle/>
          <a:p>
            <a:pPr algn="just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Очень важно помнить историю своей Родины – особенно ее печальные и знаковые страницы. Рассказывать своим детям о Великой Отечественной войне можно по-разному. Можно сводить в музей или на тематическую выставку, можно почитать вместе военные стихи или прозу, а можно показать мультфильмы.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flipH="1" flipV="1">
            <a:off x="0" y="5867400"/>
            <a:ext cx="1371600" cy="342900"/>
          </a:xfrm>
        </p:spPr>
        <p:txBody>
          <a:bodyPr rtlCol="0">
            <a:normAutofit fontScale="92500" lnSpcReduction="10000"/>
          </a:bodyPr>
          <a:lstStyle/>
          <a:p>
            <a:pPr marL="384048" indent="-384048" fontAlgn="auto"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>
          <a:xfrm>
            <a:off x="1371600" y="0"/>
            <a:ext cx="9601200" cy="1485900"/>
          </a:xfrm>
        </p:spPr>
        <p:txBody>
          <a:bodyPr/>
          <a:lstStyle/>
          <a:p>
            <a:pPr algn="ctr"/>
            <a:r>
              <a:rPr lang="ru-RU" smtClean="0"/>
              <a:t>«Салют»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742950"/>
            <a:ext cx="4713288" cy="3581400"/>
          </a:xfrm>
        </p:spPr>
        <p:txBody>
          <a:bodyPr rtlCol="0">
            <a:normAutofit fontScale="92500"/>
          </a:bodyPr>
          <a:lstStyle/>
          <a:p>
            <a:pPr marL="384048" indent="-384048" algn="just" fontAlgn="auto"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праздничный весенний день мальчонка вместе со своим папой ждут салют. Глядя из окна, малыш заметил прогуливающегося с детьми бородатого дедушку. Оказывается, что у главного героя дедушка никогда не носил бороды и так никогда и не был стареньким, ведь молодым погиб на войне, сражаясь за родную страну и близких...</a:t>
            </a:r>
          </a:p>
        </p:txBody>
      </p:sp>
      <p:sp>
        <p:nvSpPr>
          <p:cNvPr id="15363" name="Прямоугольник 3"/>
          <p:cNvSpPr>
            <a:spLocks noChangeArrowheads="1"/>
          </p:cNvSpPr>
          <p:nvPr/>
        </p:nvSpPr>
        <p:spPr bwMode="auto">
          <a:xfrm>
            <a:off x="1612900" y="4324350"/>
            <a:ext cx="3579813" cy="97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  <a:p>
            <a:r>
              <a:rPr lang="en-US" sz="2000" b="1">
                <a:latin typeface="Franklin Gothic Book" pitchFamily="34" charset="0"/>
                <a:hlinkClick r:id="rId2"/>
              </a:rPr>
              <a:t>https://youtu.be/wJcwxVU17YE</a:t>
            </a:r>
            <a:endParaRPr lang="ru-RU" sz="2000" b="1">
              <a:latin typeface="Franklin Gothic Book" pitchFamily="34" charset="0"/>
            </a:endParaRPr>
          </a:p>
          <a:p>
            <a:endParaRPr lang="ru-RU" sz="2000" b="1">
              <a:latin typeface="Franklin Gothic Book" pitchFamily="34" charset="0"/>
            </a:endParaRPr>
          </a:p>
        </p:txBody>
      </p:sp>
      <p:pic>
        <p:nvPicPr>
          <p:cNvPr id="15364" name="Рисунок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2650" y="742950"/>
            <a:ext cx="4140200" cy="584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>
          <a:xfrm>
            <a:off x="1312863" y="79375"/>
            <a:ext cx="9601200" cy="1485900"/>
          </a:xfrm>
        </p:spPr>
        <p:txBody>
          <a:bodyPr/>
          <a:lstStyle/>
          <a:p>
            <a:pPr algn="ctr"/>
            <a:r>
              <a:rPr lang="ru-RU" smtClean="0"/>
              <a:t>«Солдатская сказка»</a:t>
            </a:r>
            <a:br>
              <a:rPr lang="ru-RU" smtClean="0"/>
            </a:br>
            <a:endParaRPr lang="ru-RU" smtClean="0"/>
          </a:p>
        </p:txBody>
      </p:sp>
      <p:sp>
        <p:nvSpPr>
          <p:cNvPr id="16386" name="Объект 2"/>
          <p:cNvSpPr>
            <a:spLocks noGrp="1"/>
          </p:cNvSpPr>
          <p:nvPr>
            <p:ph idx="1"/>
          </p:nvPr>
        </p:nvSpPr>
        <p:spPr>
          <a:xfrm>
            <a:off x="955675" y="690564"/>
            <a:ext cx="5154613" cy="4965654"/>
          </a:xfrm>
        </p:spPr>
        <p:txBody>
          <a:bodyPr/>
          <a:lstStyle/>
          <a:p>
            <a:pPr algn="just"/>
            <a:r>
              <a:rPr lang="ru-RU" sz="2400" dirty="0" smtClean="0"/>
              <a:t>Когда Петр уходил воевать с фашистами на фронт, сын подарил ему пойманного возле родного дома жука-носорога, которого солдат взял с собой. Теперь им предстоит окунуться в сражения и бои, увидеть, как небо становится черным из-за пороха и вражеской осады, а пули будут кружить вокруг них сотнями. Но они обязательно вернуться туда, где их ждут.</a:t>
            </a:r>
          </a:p>
          <a:p>
            <a:endParaRPr lang="ru-RU" sz="2400" dirty="0" smtClean="0"/>
          </a:p>
        </p:txBody>
      </p:sp>
      <p:sp>
        <p:nvSpPr>
          <p:cNvPr id="16387" name="Прямоугольник 3"/>
          <p:cNvSpPr>
            <a:spLocks noChangeArrowheads="1"/>
          </p:cNvSpPr>
          <p:nvPr/>
        </p:nvSpPr>
        <p:spPr bwMode="auto">
          <a:xfrm>
            <a:off x="1312863" y="5040313"/>
            <a:ext cx="34575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latin typeface="Franklin Gothic Book" pitchFamily="34" charset="0"/>
                <a:hlinkClick r:id="rId2"/>
              </a:rPr>
              <a:t>https://youtu.be/ucAGfi006_g</a:t>
            </a:r>
            <a:endParaRPr lang="ru-RU" sz="2000" b="1">
              <a:latin typeface="Franklin Gothic Book" pitchFamily="34" charset="0"/>
            </a:endParaRPr>
          </a:p>
          <a:p>
            <a:endParaRPr lang="ru-RU" sz="2000" b="1">
              <a:latin typeface="Franklin Gothic Book" pitchFamily="34" charset="0"/>
            </a:endParaRPr>
          </a:p>
        </p:txBody>
      </p:sp>
      <p:pic>
        <p:nvPicPr>
          <p:cNvPr id="16388" name="Рисунок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67475" y="822325"/>
            <a:ext cx="5091113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36525"/>
            <a:ext cx="9601200" cy="1485900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/>
              <a:t>«Солдатская лампа»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17410" name="Объект 2"/>
          <p:cNvSpPr>
            <a:spLocks noGrp="1"/>
          </p:cNvSpPr>
          <p:nvPr>
            <p:ph idx="1"/>
          </p:nvPr>
        </p:nvSpPr>
        <p:spPr>
          <a:xfrm>
            <a:off x="971550" y="862013"/>
            <a:ext cx="6010275" cy="4856162"/>
          </a:xfrm>
        </p:spPr>
        <p:txBody>
          <a:bodyPr/>
          <a:lstStyle/>
          <a:p>
            <a:pPr algn="just"/>
            <a:r>
              <a:rPr lang="ru-RU" dirty="0" smtClean="0"/>
              <a:t>Мультфильм рассказывает нам о том, как школьники-пионеры готовились к празднику Дня Победы. Каждый ученик принес в класс предмет с тех далеких военных лет. Дети собрались вокруг большого стола и ожидали услышать рассказы от своих бабушек и дедушек. Однако все привело к тому, что солдатская лампа с патрона, стоявшая посередине стола, освещала так же, как и в те времена. Всем стало казаться, что они очутились в прошлом рядом с теми, кому эта лампа когда-то светила.</a:t>
            </a:r>
          </a:p>
        </p:txBody>
      </p:sp>
      <p:sp>
        <p:nvSpPr>
          <p:cNvPr id="17411" name="Прямоугольник 3"/>
          <p:cNvSpPr>
            <a:spLocks noChangeArrowheads="1"/>
          </p:cNvSpPr>
          <p:nvPr/>
        </p:nvSpPr>
        <p:spPr bwMode="auto">
          <a:xfrm>
            <a:off x="1274763" y="4183063"/>
            <a:ext cx="3470275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latin typeface="Franklin Gothic Book" pitchFamily="34" charset="0"/>
                <a:hlinkClick r:id="rId2"/>
              </a:rPr>
              <a:t>https://youtu.be/-F1cU40Af1o</a:t>
            </a:r>
            <a:endParaRPr lang="ru-RU" sz="2000" b="1">
              <a:latin typeface="Franklin Gothic Book" pitchFamily="34" charset="0"/>
            </a:endParaRPr>
          </a:p>
          <a:p>
            <a:endParaRPr lang="ru-RU">
              <a:latin typeface="Franklin Gothic Book" pitchFamily="34" charset="0"/>
            </a:endParaRPr>
          </a:p>
        </p:txBody>
      </p:sp>
      <p:pic>
        <p:nvPicPr>
          <p:cNvPr id="17412" name="Рисунок 4"/>
          <p:cNvPicPr>
            <a:picLocks noChangeAspect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7896224" y="879475"/>
            <a:ext cx="3599089" cy="5101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67050" y="0"/>
            <a:ext cx="9601200" cy="14859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«Легенда о старом маяке»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18434" name="Объект 2"/>
          <p:cNvSpPr>
            <a:spLocks noGrp="1"/>
          </p:cNvSpPr>
          <p:nvPr>
            <p:ph idx="1"/>
          </p:nvPr>
        </p:nvSpPr>
        <p:spPr>
          <a:xfrm>
            <a:off x="855663" y="665163"/>
            <a:ext cx="5046662" cy="6608762"/>
          </a:xfrm>
        </p:spPr>
        <p:txBody>
          <a:bodyPr/>
          <a:lstStyle/>
          <a:p>
            <a:pPr algn="just"/>
            <a:r>
              <a:rPr lang="ru-RU" dirty="0" smtClean="0"/>
              <a:t>Фильм посвящен патриотической теме - освобождению родной земли от фашистских захватчиков в период Великой Отечественной войны. В основе сюжета - приключения ребят, помогающих зажечь маяк, чтобы советские корабли вошли в бухту и разгромили гитлеровцев.</a:t>
            </a:r>
          </a:p>
        </p:txBody>
      </p:sp>
      <p:sp>
        <p:nvSpPr>
          <p:cNvPr id="18435" name="Прямоугольник 3"/>
          <p:cNvSpPr>
            <a:spLocks noChangeArrowheads="1"/>
          </p:cNvSpPr>
          <p:nvPr/>
        </p:nvSpPr>
        <p:spPr bwMode="auto">
          <a:xfrm>
            <a:off x="1236663" y="3201988"/>
            <a:ext cx="35782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latin typeface="Franklin Gothic Book" pitchFamily="34" charset="0"/>
                <a:hlinkClick r:id="rId2"/>
              </a:rPr>
              <a:t>https://youtu.be/HXgdL2o4dqo</a:t>
            </a:r>
            <a:endParaRPr lang="ru-RU" sz="2000" b="1">
              <a:latin typeface="Franklin Gothic Book" pitchFamily="34" charset="0"/>
            </a:endParaRPr>
          </a:p>
          <a:p>
            <a:endParaRPr lang="ru-RU" sz="2000" b="1">
              <a:latin typeface="Franklin Gothic Book" pitchFamily="34" charset="0"/>
            </a:endParaRPr>
          </a:p>
        </p:txBody>
      </p:sp>
      <p:pic>
        <p:nvPicPr>
          <p:cNvPr id="18436" name="Рисунок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665163"/>
            <a:ext cx="3703638" cy="555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>
          <a:xfrm>
            <a:off x="1371600" y="103188"/>
            <a:ext cx="9601200" cy="1485900"/>
          </a:xfrm>
        </p:spPr>
        <p:txBody>
          <a:bodyPr/>
          <a:lstStyle/>
          <a:p>
            <a:pPr algn="ctr"/>
            <a:r>
              <a:rPr lang="ru-RU" smtClean="0"/>
              <a:t>«Василёк»</a:t>
            </a:r>
          </a:p>
        </p:txBody>
      </p:sp>
      <p:sp>
        <p:nvSpPr>
          <p:cNvPr id="19458" name="Объект 2"/>
          <p:cNvSpPr>
            <a:spLocks noGrp="1"/>
          </p:cNvSpPr>
          <p:nvPr>
            <p:ph idx="1"/>
          </p:nvPr>
        </p:nvSpPr>
        <p:spPr>
          <a:xfrm>
            <a:off x="865188" y="846139"/>
            <a:ext cx="5519737" cy="3791176"/>
          </a:xfrm>
        </p:spPr>
        <p:txBody>
          <a:bodyPr/>
          <a:lstStyle/>
          <a:p>
            <a:pPr algn="just"/>
            <a:r>
              <a:rPr lang="ru-RU" dirty="0" smtClean="0"/>
              <a:t>Сюжет мультфильма «Василёк» разворачивается после того</a:t>
            </a:r>
            <a:r>
              <a:rPr lang="ru-RU" dirty="0" smtClean="0">
                <a:latin typeface="Arial" charset="0"/>
              </a:rPr>
              <a:t>,</a:t>
            </a:r>
            <a:r>
              <a:rPr lang="ru-RU" dirty="0" smtClean="0"/>
              <a:t> как уже несколько лет назад отгремела Великая Отечественная Война. Простой сельский парнишка, которого все называют просто Василёк, вдруг обращает внимание на то, что у всех окружающих ребятишек есть дедушки, а у него дедушки нет, он не вернулся с войны. Василёк решает заняться поисками своего пропавшего дедушки…</a:t>
            </a:r>
          </a:p>
        </p:txBody>
      </p:sp>
      <p:pic>
        <p:nvPicPr>
          <p:cNvPr id="19459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1250" y="846138"/>
            <a:ext cx="3597275" cy="539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Прямоугольник 4"/>
          <p:cNvSpPr>
            <a:spLocks noChangeArrowheads="1"/>
          </p:cNvSpPr>
          <p:nvPr/>
        </p:nvSpPr>
        <p:spPr bwMode="auto">
          <a:xfrm>
            <a:off x="1270000" y="3951288"/>
            <a:ext cx="35845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latin typeface="Franklin Gothic Book" pitchFamily="34" charset="0"/>
                <a:hlinkClick r:id="rId3"/>
              </a:rPr>
              <a:t>https://youtu.be/yG25otHpPXw</a:t>
            </a:r>
            <a:endParaRPr lang="ru-RU" sz="2000" b="1">
              <a:latin typeface="Franklin Gothic Book" pitchFamily="34" charset="0"/>
            </a:endParaRPr>
          </a:p>
          <a:p>
            <a:endParaRPr lang="ru-RU" sz="2000" b="1">
              <a:latin typeface="Franklin Gothic Boo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>
          <a:xfrm>
            <a:off x="1371600" y="103188"/>
            <a:ext cx="9601200" cy="1485900"/>
          </a:xfrm>
        </p:spPr>
        <p:txBody>
          <a:bodyPr/>
          <a:lstStyle/>
          <a:p>
            <a:pPr algn="ctr"/>
            <a:r>
              <a:rPr lang="ru-RU" smtClean="0"/>
              <a:t>«Сильные духом крепче стены»</a:t>
            </a:r>
          </a:p>
        </p:txBody>
      </p:sp>
      <p:sp>
        <p:nvSpPr>
          <p:cNvPr id="20482" name="Объект 2"/>
          <p:cNvSpPr>
            <a:spLocks noGrp="1"/>
          </p:cNvSpPr>
          <p:nvPr>
            <p:ph idx="1"/>
          </p:nvPr>
        </p:nvSpPr>
        <p:spPr>
          <a:xfrm>
            <a:off x="839788" y="846138"/>
            <a:ext cx="6383972" cy="4789487"/>
          </a:xfrm>
        </p:spPr>
        <p:txBody>
          <a:bodyPr/>
          <a:lstStyle/>
          <a:p>
            <a:pPr algn="just"/>
            <a:r>
              <a:rPr lang="ru-RU" dirty="0" smtClean="0"/>
              <a:t>Мультфильм про Великую отечественную войну. Мультфильм рассказывает о подвиге воинов-панфиловцев в битве под Москвой. Рассказ о событиях Великой Отечественной войны тесно переплетен с киргизской притчей о том, в чем главная защита страны от врага. </a:t>
            </a:r>
          </a:p>
        </p:txBody>
      </p:sp>
      <p:sp>
        <p:nvSpPr>
          <p:cNvPr id="20483" name="Прямоугольник 3"/>
          <p:cNvSpPr>
            <a:spLocks noChangeArrowheads="1"/>
          </p:cNvSpPr>
          <p:nvPr/>
        </p:nvSpPr>
        <p:spPr bwMode="auto">
          <a:xfrm>
            <a:off x="1131888" y="2844800"/>
            <a:ext cx="36179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latin typeface="Franklin Gothic Book" pitchFamily="34" charset="0"/>
                <a:hlinkClick r:id="rId2"/>
              </a:rPr>
              <a:t>https://youtu.be/nUSqks464E4</a:t>
            </a:r>
            <a:endParaRPr lang="ru-RU" sz="2000" b="1">
              <a:latin typeface="Franklin Gothic Book" pitchFamily="34" charset="0"/>
            </a:endParaRPr>
          </a:p>
          <a:p>
            <a:endParaRPr lang="ru-RU" sz="2000" b="1">
              <a:latin typeface="Franklin Gothic Book" pitchFamily="34" charset="0"/>
            </a:endParaRPr>
          </a:p>
        </p:txBody>
      </p:sp>
      <p:pic>
        <p:nvPicPr>
          <p:cNvPr id="20484" name="Рисунок 4"/>
          <p:cNvPicPr>
            <a:picLocks noChangeAspect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7615238" y="846138"/>
            <a:ext cx="3784600" cy="492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>
          <a:xfrm>
            <a:off x="1604963" y="1425575"/>
            <a:ext cx="9601200" cy="1485900"/>
          </a:xfrm>
        </p:spPr>
        <p:txBody>
          <a:bodyPr/>
          <a:lstStyle/>
          <a:p>
            <a:pPr algn="ctr"/>
            <a:r>
              <a:rPr lang="ru-RU" smtClean="0"/>
              <a:t>Спасибо за внимание </a:t>
            </a:r>
          </a:p>
        </p:txBody>
      </p:sp>
      <p:sp>
        <p:nvSpPr>
          <p:cNvPr id="21506" name="Объект 2"/>
          <p:cNvSpPr>
            <a:spLocks noGrp="1"/>
          </p:cNvSpPr>
          <p:nvPr>
            <p:ph idx="1"/>
          </p:nvPr>
        </p:nvSpPr>
        <p:spPr>
          <a:xfrm flipH="1">
            <a:off x="11122025" y="4638675"/>
            <a:ext cx="698500" cy="406400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00546" y="2404630"/>
            <a:ext cx="8208819" cy="368028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rop" id="{EC9488ED-E761-4D60-9AC4-764D1FE2C171}" vid="{CE19780C-D67D-4C13-9DE9-A52BC3BA51B4}"/>
    </a:ext>
  </a:extLst>
</a:theme>
</file>

<file path=ppt/theme/themeOverride1.xml><?xml version="1.0" encoding="utf-8"?>
<a:themeOverride xmlns:a="http://schemas.openxmlformats.org/drawingml/2006/main">
  <a:clrScheme name="Crop">
    <a:dk1>
      <a:sysClr val="windowText" lastClr="000000"/>
    </a:dk1>
    <a:lt1>
      <a:sysClr val="window" lastClr="FFFFFF"/>
    </a:lt1>
    <a:dk2>
      <a:srgbClr val="191B0E"/>
    </a:dk2>
    <a:lt2>
      <a:srgbClr val="EFEDE3"/>
    </a:lt2>
    <a:accent1>
      <a:srgbClr val="8C8D86"/>
    </a:accent1>
    <a:accent2>
      <a:srgbClr val="E6C069"/>
    </a:accent2>
    <a:accent3>
      <a:srgbClr val="897B61"/>
    </a:accent3>
    <a:accent4>
      <a:srgbClr val="8DAB8E"/>
    </a:accent4>
    <a:accent5>
      <a:srgbClr val="77A2BB"/>
    </a:accent5>
    <a:accent6>
      <a:srgbClr val="E28394"/>
    </a:accent6>
    <a:hlink>
      <a:srgbClr val="77A2BB"/>
    </a:hlink>
    <a:folHlink>
      <a:srgbClr val="957A99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TM10001105[[fn=Уголки]]</Template>
  <TotalTime>34</TotalTime>
  <Words>443</Words>
  <Application>Microsoft Office PowerPoint</Application>
  <PresentationFormat>Произвольный</PresentationFormat>
  <Paragraphs>22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Franklin Gothic Book</vt:lpstr>
      <vt:lpstr>Arial</vt:lpstr>
      <vt:lpstr>Calibri</vt:lpstr>
      <vt:lpstr>Times New Roman</vt:lpstr>
      <vt:lpstr>Crop</vt:lpstr>
      <vt:lpstr>РАССКАЖИТЕ ДЕТЯМ О ВОЙНЕ</vt:lpstr>
      <vt:lpstr>Очень важно помнить историю своей Родины – особенно ее печальные и знаковые страницы. Рассказывать своим детям о Великой Отечественной войне можно по-разному. Можно сводить в музей или на тематическую выставку, можно почитать вместе военные стихи или прозу, а можно показать мультфильмы.</vt:lpstr>
      <vt:lpstr>«Салют»</vt:lpstr>
      <vt:lpstr>«Солдатская сказка» </vt:lpstr>
      <vt:lpstr>«Солдатская лампа»  </vt:lpstr>
      <vt:lpstr>«Легенда о старом маяке»  </vt:lpstr>
      <vt:lpstr>«Василёк»</vt:lpstr>
      <vt:lpstr>«Сильные духом крепче стены»</vt:lpstr>
      <vt:lpstr>Спасибо за внимание 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РАССКАЖИТЕ ДЕТЯМ О ВОЙНЕ</dc:title>
  <dc:creator>elizavetasalieva446@gmail.com</dc:creator>
  <cp:lastModifiedBy>МДОУ-196</cp:lastModifiedBy>
  <cp:revision>6</cp:revision>
  <dcterms:created xsi:type="dcterms:W3CDTF">2020-04-30T13:59:13Z</dcterms:created>
  <dcterms:modified xsi:type="dcterms:W3CDTF">2020-05-07T09:39:47Z</dcterms:modified>
</cp:coreProperties>
</file>